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74" r:id="rId2"/>
    <p:sldId id="257" r:id="rId3"/>
    <p:sldId id="259" r:id="rId4"/>
    <p:sldId id="261" r:id="rId5"/>
    <p:sldId id="263" r:id="rId6"/>
    <p:sldId id="266" r:id="rId7"/>
    <p:sldId id="267" r:id="rId8"/>
    <p:sldId id="269" r:id="rId9"/>
    <p:sldId id="271" r:id="rId10"/>
    <p:sldId id="273" r:id="rId11"/>
  </p:sldIdLst>
  <p:sldSz cx="12192000" cy="6858000"/>
  <p:notesSz cx="6858000" cy="9144000"/>
  <p:embeddedFontLst>
    <p:embeddedFont>
      <p:font typeface="Play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jrKhTC3+r9vwNvm20kcL5PjHDi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CF2C7D-D5BE-41E8-BD63-187F3CE0DC7D}">
  <a:tblStyle styleId="{6FCF2C7D-D5BE-41E8-BD63-187F3CE0DC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C579ECD-DC40-4378-A91B-1AC75F480330}" styleName="Table_1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9EC"/>
          </a:solidFill>
        </a:fill>
      </a:tcStyle>
    </a:wholeTbl>
    <a:band1H>
      <a:tcTxStyle/>
      <a:tcStyle>
        <a:tcBdr/>
        <a:fill>
          <a:solidFill>
            <a:srgbClr val="CAD1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1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ptos"/>
          <a:ea typeface="Aptos"/>
          <a:cs typeface="Apto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ptos"/>
          <a:ea typeface="Aptos"/>
          <a:cs typeface="Apto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/>
          </a:p>
        </p:txBody>
      </p:sp>
      <p:sp>
        <p:nvSpPr>
          <p:cNvPr id="196" name="Google Shape;19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/>
          </a:p>
        </p:txBody>
      </p:sp>
      <p:sp>
        <p:nvSpPr>
          <p:cNvPr id="218" name="Google Shape;21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/>
          </a:p>
        </p:txBody>
      </p:sp>
      <p:sp>
        <p:nvSpPr>
          <p:cNvPr id="239" name="Google Shape;239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ό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Κατακόρυφο κείμενο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ατακόρυφος τίτλος και Κείμενο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περιεχόμενο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ύο περιεχόμενα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3A2B7-1DB5-FA8E-5217-E8A2E57542DA}"/>
              </a:ext>
            </a:extLst>
          </p:cNvPr>
          <p:cNvSpPr txBox="1"/>
          <p:nvPr/>
        </p:nvSpPr>
        <p:spPr>
          <a:xfrm>
            <a:off x="3630326" y="895546"/>
            <a:ext cx="4515980" cy="3903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ΠΑΝΕΠΙΣΤΗΜΙΟ ΙΩΑΝΝΙΝΩΝ</a:t>
            </a:r>
          </a:p>
          <a:p>
            <a:pPr algn="ctr">
              <a:lnSpc>
                <a:spcPct val="150000"/>
              </a:lnSpc>
            </a:pPr>
            <a:r>
              <a:rPr lang="el-G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ΣΧΟΛΗ ΕΠΙΣΤΗΜΩΝ ΥΓΕΙΑΣ</a:t>
            </a:r>
          </a:p>
          <a:p>
            <a:pPr algn="ctr">
              <a:lnSpc>
                <a:spcPct val="150000"/>
              </a:lnSpc>
            </a:pPr>
            <a:r>
              <a:rPr lang="el-G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ΤΜΗΜΑ ΙΑΤΡΙΚΗΣ</a:t>
            </a:r>
          </a:p>
          <a:p>
            <a:pPr algn="ctr">
              <a:lnSpc>
                <a:spcPct val="150000"/>
              </a:lnSpc>
            </a:pPr>
            <a:endParaRPr lang="el-GR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ΩΡΟΛΟΓΙΟ ΠΡΟΓΡΑΜΜΑ</a:t>
            </a:r>
          </a:p>
          <a:p>
            <a:pPr algn="ctr">
              <a:lnSpc>
                <a:spcPct val="150000"/>
              </a:lnSpc>
            </a:pPr>
            <a:r>
              <a:rPr lang="el-G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2024-2025</a:t>
            </a:r>
          </a:p>
        </p:txBody>
      </p:sp>
    </p:spTree>
    <p:extLst>
      <p:ext uri="{BB962C8B-B14F-4D97-AF65-F5344CB8AC3E}">
        <p14:creationId xmlns:p14="http://schemas.microsoft.com/office/powerpoint/2010/main" val="24980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 txBox="1"/>
          <p:nvPr/>
        </p:nvSpPr>
        <p:spPr>
          <a:xfrm>
            <a:off x="729902" y="3983841"/>
            <a:ext cx="8438812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Rotation</a:t>
            </a:r>
            <a:r>
              <a:rPr lang="el-G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 Ομάδων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800" b="1" dirty="0">
                <a:latin typeface="Calibri"/>
                <a:ea typeface="Calibri"/>
                <a:cs typeface="Calibri"/>
                <a:sym typeface="Calibri"/>
              </a:rPr>
              <a:t>(11 εβδομάδες/Ομάδα)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Παθολογία	   11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Χ/Κ	   11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Παιδιατρική  11</a:t>
            </a:r>
            <a:endParaRPr dirty="0"/>
          </a:p>
          <a:p>
            <a:pPr marL="742950" lvl="1" indent="-285750">
              <a:buSzPts val="1800"/>
              <a:buFont typeface="Noto Sans Symbols"/>
              <a:buChar char="⮚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Μ/Γ	    7  +</a:t>
            </a:r>
            <a:r>
              <a:rPr lang="el-GR" sz="1800" dirty="0">
                <a:latin typeface="Calibri"/>
                <a:ea typeface="Calibri"/>
                <a:cs typeface="Calibri"/>
                <a:sym typeface="Calibri"/>
              </a:rPr>
              <a:t> ΓΕΝΙΚΗ ΙΑΤΡΙΚΗ 2 + </a:t>
            </a: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ΜΕΘ 1 + </a:t>
            </a:r>
            <a:r>
              <a:rPr lang="el-GR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ΕΠΕΙΓΟΥΣΑ </a:t>
            </a:r>
            <a:r>
              <a:rPr lang="el-GR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ΙΑΤΡΙΚΗ </a:t>
            </a:r>
            <a:r>
              <a:rPr lang="el-GR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  </a:t>
            </a: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11</a:t>
            </a:r>
            <a:endParaRPr dirty="0"/>
          </a:p>
        </p:txBody>
      </p:sp>
      <p:sp>
        <p:nvSpPr>
          <p:cNvPr id="242" name="Google Shape;242;p18"/>
          <p:cNvSpPr/>
          <p:nvPr/>
        </p:nvSpPr>
        <p:spPr>
          <a:xfrm>
            <a:off x="355895" y="4957455"/>
            <a:ext cx="11543229" cy="4114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el-GR" sz="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8"/>
          <p:cNvSpPr txBox="1"/>
          <p:nvPr/>
        </p:nvSpPr>
        <p:spPr>
          <a:xfrm>
            <a:off x="643812" y="502340"/>
            <a:ext cx="3606505" cy="125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buSzPts val="2000"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6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endParaRPr lang="el-GR"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ΙΑ΄ και ΙΒ’ Εξάμηνα</a:t>
            </a:r>
          </a:p>
        </p:txBody>
      </p:sp>
      <p:graphicFrame>
        <p:nvGraphicFramePr>
          <p:cNvPr id="244" name="Google Shape;244;p18"/>
          <p:cNvGraphicFramePr/>
          <p:nvPr>
            <p:extLst>
              <p:ext uri="{D42A27DB-BD31-4B8C-83A1-F6EECF244321}">
                <p14:modId xmlns:p14="http://schemas.microsoft.com/office/powerpoint/2010/main" val="2698823959"/>
              </p:ext>
            </p:extLst>
          </p:nvPr>
        </p:nvGraphicFramePr>
        <p:xfrm>
          <a:off x="4164227" y="367661"/>
          <a:ext cx="7710182" cy="4710967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120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7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5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ΩΡΕΣ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ΔΕΥΤΕΡΑ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ΤΡΙΤΗ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ΤΕΤΑΡΤΗ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ΠΕΜΠΤΗ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08-14</a:t>
                      </a:r>
                      <a:endParaRPr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(οι ακριβείς ώρες καθορίζονται από την κλινική)</a:t>
                      </a:r>
                      <a:endParaRPr sz="1200" b="1" dirty="0"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ΚΥΚΛΩΝ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ΚΥΚΛΩΝ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ΚΥΚΛΩΝ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ΚΥΚΛΩΝ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ΚΥΚΛΩΝ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4-15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06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Γενική Ιατρική  (Χ)</a:t>
                      </a:r>
                      <a:endParaRPr/>
                    </a:p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Ιατροδικαστική-Τοξικολογία (Ε)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AFE2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Γενική Ιατρική  (Χ)</a:t>
                      </a:r>
                      <a:endParaRPr/>
                    </a:p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Ιατροδικαστική-Τοξικολογία (Ε)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AFE2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0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-20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</a:t>
                      </a: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Εφημερία ή 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Μελέτη</a:t>
                      </a: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</a:t>
                      </a: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marL="127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 dirty="0"/>
                    </a:p>
                  </a:txBody>
                  <a:tcPr marL="67300" marR="73025" marT="387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384250" y="4845949"/>
            <a:ext cx="3429000" cy="22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b="1" i="0" u="sng" strike="noStrike" cap="none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Εργαστήρια</a:t>
            </a:r>
            <a:r>
              <a:rPr lang="el-GR" sz="1600" b="0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: </a:t>
            </a:r>
            <a:endParaRPr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8775" marR="0" lvl="0" indent="-3587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Ιατρική  Πληροφορική</a:t>
            </a:r>
            <a:endParaRPr sz="1600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358775" marR="0" lvl="0" indent="-3587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Ιατρική Χημεία</a:t>
            </a:r>
            <a:endParaRPr sz="1600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358775" marR="0" lvl="0" indent="-3587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Ιστολογία I</a:t>
            </a:r>
            <a:endParaRPr sz="1600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358775" marR="0" lvl="0" indent="-3587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Εμβρυολογία I</a:t>
            </a:r>
            <a:endParaRPr sz="1600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graphicFrame>
        <p:nvGraphicFramePr>
          <p:cNvPr id="97" name="Google Shape;97;p2"/>
          <p:cNvGraphicFramePr/>
          <p:nvPr>
            <p:extLst>
              <p:ext uri="{D42A27DB-BD31-4B8C-83A1-F6EECF244321}">
                <p14:modId xmlns:p14="http://schemas.microsoft.com/office/powerpoint/2010/main" val="1504566243"/>
              </p:ext>
            </p:extLst>
          </p:nvPr>
        </p:nvGraphicFramePr>
        <p:xfrm>
          <a:off x="4374665" y="517949"/>
          <a:ext cx="7498900" cy="6121939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68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850">
                <a:tc>
                  <a:txBody>
                    <a:bodyPr/>
                    <a:lstStyle/>
                    <a:p>
                      <a:pPr marL="15684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Ώρα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Δευτέρα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Τρίτη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Τετάρτη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54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Πέμπτη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048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Παρασκευή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9-10 </a:t>
                      </a:r>
                      <a:endParaRPr dirty="0"/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ΠΛΗΡΟΦΟΡΙΚΗ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ΙΑΤΡΙΚΑ ΜΑΘΗΜΑΤΙΚΑ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92DC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>
                        <a:solidFill>
                          <a:srgbClr val="000000"/>
                        </a:solidFill>
                        <a:highlight>
                          <a:srgbClr val="FF99CC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ΧΗΜΕΙΑ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 </a:t>
                      </a:r>
                      <a:endParaRPr dirty="0"/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ΠΛΗΡΟΦΟΡΙΚΗ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ΧΗΜΕΙΑ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ΜΑΘΗΜΑΤΙΚΑ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92DC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>
                        <a:solidFill>
                          <a:srgbClr val="000000"/>
                        </a:solidFill>
                        <a:highlight>
                          <a:srgbClr val="FF99CC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ΙΣΤΟΡΙΑ ΙΑΤΡΙΚΗΣ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 </a:t>
                      </a:r>
                      <a:endParaRPr dirty="0"/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ΠΛΗΡΟΦΟΡΙΚΗ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ΧΗΜΕΙΑ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ΙΑΤΡΙΚΑ ΜΑΘΗΜΑΤΙΚΑ</a:t>
                      </a:r>
                      <a:endParaRPr dirty="0"/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92DC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ΙΣΤΟΡΙΑ ΙΑΤΡΙΚΗΣ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 </a:t>
                      </a:r>
                      <a:endParaRPr dirty="0"/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ΗΘΙΚΗ &amp; ΔΕΟΝΤΟΛΟΓΙΑ </a:t>
                      </a:r>
                      <a:endParaRPr dirty="0"/>
                    </a:p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 ΝΟΜΟΛΟΓΙΑ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 </a:t>
                      </a:r>
                      <a:endParaRPr dirty="0"/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 ΕΜΒΡΥΟΛΟΓΙΑ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ΙΣΤΟΛΟΓΙΑ Ι ΕΜΒΡΥΟΛΟΓΙΑ 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ΗΘΙΚΗ &amp; ΔΕΟΝΤΟΛΟΓΙΑ</a:t>
                      </a:r>
                      <a:endParaRPr dirty="0"/>
                    </a:p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 ΝΟΜΟΛΟΓΙΑ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72625" marT="347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14-15.30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 dirty="0"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 dirty="0"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5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15.30-17.30 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Ιατρικής Πληροφορικής </a:t>
                      </a:r>
                      <a:r>
                        <a:rPr lang="el-GR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Ομάδα Α ή Γ (εναλλάξ κάθε 15 μέρες)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Ιατρικής Πληροφορικής Ομάδα </a:t>
                      </a:r>
                      <a:r>
                        <a:rPr lang="el-GR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 ή Δ (εναλλάξ κάθε 15 μέρες)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(</a:t>
                      </a:r>
                      <a:r>
                        <a:rPr lang="el-GR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τα άλλα 3 αντικείμενα) </a:t>
                      </a:r>
                      <a:r>
                        <a:rPr lang="el-GR" sz="12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ΣΕ ΟΜΑΔΕΣ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(τα άλλα 3 αντικείμενα) ΣΕ ΟΜΑΔΕΣ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1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17.30- 19.30 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/>
                        <a:t>—---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/>
                        <a:t>—---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(τα άλλα 3 αντικείμενα) ΣΕ ΟΜΑΔΕΣ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(τα άλλα 3 αντικείμενα) ΣΕ ΟΜΑΔΕΣ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8" name="Google Shape;98;p2"/>
          <p:cNvSpPr txBox="1"/>
          <p:nvPr/>
        </p:nvSpPr>
        <p:spPr>
          <a:xfrm>
            <a:off x="318435" y="295900"/>
            <a:ext cx="2389791" cy="125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1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Α΄ Εξάμηνο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/>
          <p:nvPr/>
        </p:nvSpPr>
        <p:spPr>
          <a:xfrm>
            <a:off x="465260" y="4582679"/>
            <a:ext cx="3429000" cy="1756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Εργαστήρια</a:t>
            </a:r>
            <a:r>
              <a:rPr lang="el-G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Βιολογία Ι		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Φυσιολογία Ι 	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Βιοχημεία Ι	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Ιατρική Χημεία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5" name="Google Shape;115;p4"/>
          <p:cNvGraphicFramePr/>
          <p:nvPr>
            <p:extLst>
              <p:ext uri="{D42A27DB-BD31-4B8C-83A1-F6EECF244321}">
                <p14:modId xmlns:p14="http://schemas.microsoft.com/office/powerpoint/2010/main" val="2726796730"/>
              </p:ext>
            </p:extLst>
          </p:nvPr>
        </p:nvGraphicFramePr>
        <p:xfrm>
          <a:off x="3361038" y="691979"/>
          <a:ext cx="8624047" cy="5495799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64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8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3925">
                <a:tc>
                  <a:txBody>
                    <a:bodyPr/>
                    <a:lstStyle/>
                    <a:p>
                      <a:pPr marL="15684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Ώρα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Δευτέρα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Τρίτη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Τετάρτη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540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Πέμπτη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048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Παρασκευή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9-10 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 </a:t>
                      </a:r>
                      <a:endParaRPr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7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 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7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 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ΞΕΝΗ ΓΛΩΣΣΑ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 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ΞΕΝΗ ΓΛΩΣΣΑ 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 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ΞΕΝΗ ΓΛΩΣΣΑ</a:t>
                      </a:r>
                      <a:endParaRPr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14-15.30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5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15.30-17.30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 Ι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 Ι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</a:t>
                      </a:r>
                      <a:endParaRPr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Χημεία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Χημεία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strike="sng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55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17.30- 19.30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dirty="0"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</a:t>
                      </a:r>
                      <a:endParaRPr dirty="0"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</a:t>
                      </a:r>
                      <a:endParaRPr dirty="0"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 Ι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</a:t>
                      </a:r>
                      <a:endParaRPr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Χημεία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/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</a:t>
                      </a:r>
                      <a:endParaRPr/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Χημεία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strike="sngStrik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Google Shape;98;p2">
            <a:extLst>
              <a:ext uri="{FF2B5EF4-FFF2-40B4-BE49-F238E27FC236}">
                <a16:creationId xmlns:a16="http://schemas.microsoft.com/office/drawing/2014/main" id="{BE717AF6-D4A4-C58F-ABF3-F1CD27986C25}"/>
              </a:ext>
            </a:extLst>
          </p:cNvPr>
          <p:cNvSpPr txBox="1"/>
          <p:nvPr/>
        </p:nvSpPr>
        <p:spPr>
          <a:xfrm>
            <a:off x="465260" y="329403"/>
            <a:ext cx="2389791" cy="125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1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΄ Εξάμηνο </a:t>
            </a:r>
            <a:endParaRPr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/>
          <p:nvPr/>
        </p:nvSpPr>
        <p:spPr>
          <a:xfrm>
            <a:off x="614561" y="4706248"/>
            <a:ext cx="3429000" cy="1756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Εργαστήρια</a:t>
            </a:r>
            <a:r>
              <a:rPr lang="el-G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Βιολογία ΙΙ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Βιοχημεία ΙΙ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Ανατομία ΙΙ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Φυσιολογία ΙΙ	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2" name="Google Shape;132;p6"/>
          <p:cNvGraphicFramePr/>
          <p:nvPr>
            <p:extLst>
              <p:ext uri="{D42A27DB-BD31-4B8C-83A1-F6EECF244321}">
                <p14:modId xmlns:p14="http://schemas.microsoft.com/office/powerpoint/2010/main" val="972895538"/>
              </p:ext>
            </p:extLst>
          </p:nvPr>
        </p:nvGraphicFramePr>
        <p:xfrm>
          <a:off x="4399005" y="605481"/>
          <a:ext cx="7611500" cy="6042150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69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6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6725">
                <a:tc>
                  <a:txBody>
                    <a:bodyPr/>
                    <a:lstStyle/>
                    <a:p>
                      <a:pPr marL="15684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Ώρα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Δευτέρα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Τρίτη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Τετάρτη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540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Πέμπτη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048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Παρασκευή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9-10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l-G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ΙΙ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 strike="sng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</a:t>
                      </a:r>
                      <a:endParaRPr dirty="0"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l-GR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ΙΙ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ΒΙΟΛΟΓΙΑ ΙΙ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ΙΙ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905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</a:t>
                      </a:r>
                      <a:endParaRPr sz="1200" b="0" i="0" u="none" strike="sng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ΒΙΟΧΗΜΕΙΑ ΙΙ 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</a:t>
                      </a:r>
                      <a:endParaRPr/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5F8"/>
                    </a:solidFill>
                  </a:tcPr>
                </a:tc>
                <a:tc>
                  <a:txBody>
                    <a:bodyPr/>
                    <a:lstStyle/>
                    <a:p>
                      <a:pPr marL="1905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</a:t>
                      </a:r>
                      <a:endParaRPr sz="1200" b="0" i="0" u="none" strike="sng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14-16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 dirty="0"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16-18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sng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18-20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38989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Βιοχημεία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Ανατομία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2286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sng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Google Shape;98;p2">
            <a:extLst>
              <a:ext uri="{FF2B5EF4-FFF2-40B4-BE49-F238E27FC236}">
                <a16:creationId xmlns:a16="http://schemas.microsoft.com/office/drawing/2014/main" id="{C694027A-09FC-6F18-410E-478C81737B82}"/>
              </a:ext>
            </a:extLst>
          </p:cNvPr>
          <p:cNvSpPr txBox="1"/>
          <p:nvPr/>
        </p:nvSpPr>
        <p:spPr>
          <a:xfrm>
            <a:off x="526403" y="605481"/>
            <a:ext cx="2389791" cy="125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Γ΄ Εξάμηνο </a:t>
            </a:r>
            <a:endParaRPr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/>
          <p:nvPr/>
        </p:nvSpPr>
        <p:spPr>
          <a:xfrm>
            <a:off x="490354" y="4496477"/>
            <a:ext cx="3429000" cy="1756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Εργαστήρια</a:t>
            </a:r>
            <a:r>
              <a:rPr lang="el-G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marL="342900" marR="348615" lvl="0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Ιατρική Φυσική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Κλινική Χημεία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Ιστολογία ΙΙ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348615" lvl="0" indent="-342900" algn="l" rtl="0">
              <a:lnSpc>
                <a:spcPct val="11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lay"/>
              <a:buAutoNum type="arabicPeriod"/>
            </a:pPr>
            <a:r>
              <a:rPr lang="el-G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Φυσιολογία ΙΙΙ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0" name="Google Shape;150;p8"/>
          <p:cNvGraphicFramePr/>
          <p:nvPr/>
        </p:nvGraphicFramePr>
        <p:xfrm>
          <a:off x="4349578" y="593124"/>
          <a:ext cx="7538050" cy="5941219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5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350">
                <a:tc>
                  <a:txBody>
                    <a:bodyPr/>
                    <a:lstStyle/>
                    <a:p>
                      <a:pPr marL="15684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Ώρα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Δευτέρα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Τρίτη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604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Τετάρτη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540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Πέμπτη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048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Παρασκευή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9-10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ΦΥΣΙΚΗ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ΚΛΙΝΙΚΗ ΧΗΜΕΙΑ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ΦΥΣΙΚΗ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ΕΙΣΑΓΩΓΗ ΣΤΗΝ ΚΛΙΝΙΚΗ ΙΑΤΡΙΚΗ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ΦΥΣΙΚΗ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ΦΥΣΙΚΗ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ΧΗΜΕΙΑ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ΦΥΣΙΚΗ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ΕΙΣΑΓΩΓΗ ΣΤΗΝ ΚΛΙΝΙΚΗ ΙΑΤΡΙΚΗ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 (40 φοιτητές ανά ώρα)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ΕΙΣΑΓΩΓΗ ΣΤΗΝ ΚΛΙΝΙΚΗ ΙΑΤΡΙΚΗ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EDFC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EDFC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ΦΥΣΙΚΗ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EDFC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EDFC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ΕΜΒΡΥΟΛΟΓΙΑ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ΕΜΒΡΥΟΛΟΓΙΑ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ΦΥΣΙΟΛΟΓΙΑ ΙΙΙ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73025" marT="34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14-16</a:t>
                      </a:r>
                      <a:endParaRPr/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16-18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Φυσική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Κλινική Χημεία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Φυσική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Κλινική Χημεία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18-20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Φυσική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Κλινική Χημεία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Ιατρική Φυσική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Κλινική Χημεία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2286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ΕΡΓ/ΡΙΟ ΣΕ ΟΜΑΔΕΣ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1905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Ιστολογία 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" marR="2286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Φυσιολογία ΙΙΙ</a:t>
                      </a:r>
                      <a:endParaRPr sz="1200" b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50" marR="68575" marT="3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Google Shape;98;p2">
            <a:extLst>
              <a:ext uri="{FF2B5EF4-FFF2-40B4-BE49-F238E27FC236}">
                <a16:creationId xmlns:a16="http://schemas.microsoft.com/office/drawing/2014/main" id="{76E49858-94DF-A3C9-DF33-96736958F547}"/>
              </a:ext>
            </a:extLst>
          </p:cNvPr>
          <p:cNvSpPr txBox="1"/>
          <p:nvPr/>
        </p:nvSpPr>
        <p:spPr>
          <a:xfrm>
            <a:off x="549780" y="593124"/>
            <a:ext cx="2389791" cy="125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Δ΄ Εξάμηνο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p11"/>
          <p:cNvGraphicFramePr/>
          <p:nvPr/>
        </p:nvGraphicFramePr>
        <p:xfrm>
          <a:off x="2570207" y="404736"/>
          <a:ext cx="9219100" cy="5468562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67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ΩΡΕΣ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ΔΕΥΤΕΡΑ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ΤΡΙΤΗ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ΤΕΤΑΡΤΗ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ΠΕΜΠΤΗ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8-9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</a:t>
                      </a:r>
                      <a:endParaRPr sz="120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 sz="120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9-10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ΣΗΜΕΙΟΛΟΓΙΑ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ΓΕΝΙΚΗ ΠΑΘΟΛ ΑΝΑΤΟΜΙΚΗ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ΣΗΜΕΙΟΛΟΓΙΑ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ΓΕΝΙΚΗ ΠΑΘΟΛ ΑΝΑΤΟΜΙΚΗ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ΓΕΝΙΚΗ ΠΑΘΟΛ ΑΝΑΤΟΜΙΚΗ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ΓΕΝΙΚΗ 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ΓΕΝΙΚΗ 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  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ΩΡΕΣ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 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 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2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15-17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ΑΣΚΗΣΗ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ΙΣΤΟΡΙΚΟ-ΑΝΤ ΕΞΕΤΑΣΗ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ΚΛΙΝΙΚΕΣ ΠΘ ΤΟΜΕΑ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(ΣΕ ΟΜΑΔΕΣ ΔΙΑΡΚΕΙΑΣ 2 ΕΒΔΟΜΑΔΩΝ)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ΑΣΚΗΣΗ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ΙΣΤΟΡΙΚΟ-ΑΝΤ ΕΞΕΤΑΣΗ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ΚΛΙΝΙΚΕΣ ΠΘ ΤΟΜΕΑ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(ΣΕ ΟΜΑΔΕΣ ΔΙΑΡΚΕΙΑΣ 2 ΕΒΔΟΜΑΔΩΝ)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9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17-19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 </a:t>
                      </a:r>
                      <a:endParaRPr/>
                    </a:p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ΩΡΕΣ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ΩΡΕΣ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Google Shape;98;p2">
            <a:extLst>
              <a:ext uri="{FF2B5EF4-FFF2-40B4-BE49-F238E27FC236}">
                <a16:creationId xmlns:a16="http://schemas.microsoft.com/office/drawing/2014/main" id="{72BDAC55-0E46-9CC1-2547-4D71E3A48B33}"/>
              </a:ext>
            </a:extLst>
          </p:cNvPr>
          <p:cNvSpPr txBox="1"/>
          <p:nvPr/>
        </p:nvSpPr>
        <p:spPr>
          <a:xfrm>
            <a:off x="329333" y="404736"/>
            <a:ext cx="2389791" cy="142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3</a:t>
            </a:r>
            <a:r>
              <a:rPr lang="el-GR" sz="32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Ε΄ Εξάμηνο </a:t>
            </a:r>
            <a:endParaRPr sz="32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Google Shape;181;p12"/>
          <p:cNvGraphicFramePr/>
          <p:nvPr>
            <p:extLst>
              <p:ext uri="{D42A27DB-BD31-4B8C-83A1-F6EECF244321}">
                <p14:modId xmlns:p14="http://schemas.microsoft.com/office/powerpoint/2010/main" val="2428733903"/>
              </p:ext>
            </p:extLst>
          </p:nvPr>
        </p:nvGraphicFramePr>
        <p:xfrm>
          <a:off x="2533136" y="506627"/>
          <a:ext cx="9238752" cy="5944670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54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5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ΩΡΕΣ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ΔΕΥΤΕΡΑ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ΤΡΙΤΗ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ΤΕΤΑΡΤΗ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ΠΕΜΠΤΗ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8-9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----------------------------------------</a:t>
                      </a:r>
                      <a:endParaRPr/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3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9-10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 ΙΙ </a:t>
                      </a:r>
                      <a:endParaRPr/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marL="635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ΕΙΔΙΚΗ ΠΑΘΟΛ ΑΝΑΤΟΜΙΚΗ 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3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ΕΙΔΙΚΗ 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ΕΙΔΙΚΗ ΠΑΘΟΛ ΑΝΑΤΟΜΙΚΗ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ΕΙΔΙΚΗ ΠΑΘΟΛ ΑΝΑΤΟΜΙΚΗ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ΕΙΔΙΚΗ ΠΑΘΟΛ ΑΝΑΤΟΜΙΚΗ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 ΙΙ</a:t>
                      </a:r>
                      <a:endParaRPr/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12-13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ΣΗΜΕΙΟΛΟΓΙΑ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ΚΛΙΝΙΚΗ ΣΗΜΕΙΟΛΟΓΙΑ ΙΙ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ΧΚ</a:t>
                      </a: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(ΣΕ ΟΜΑΔΕΣ ΔΙΑΡΚΕΙΑΣ 2 ΕΒΔΟΜΑΔΩΝ)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C5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2-14</a:t>
                      </a: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ΚΛΙΝΙΚΗ ΣΗΜΕΙΟΛΟΓΙΑ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ΧΚ ΚΛΙΝΙΚΗ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(ΣΕ ΟΜΑΔΕΣ ΔΙΑΡΚΕΙΑΣ 2 ΕΒΔΟΜΑΔΩΝ)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89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ΣΗΜΕΙΟΛΟΓΙΑ ΙΙ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ΠΑΘΟΦΥΣΙΟΛΟΓΙΑ ΙΙ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9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-----------------------------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</a:t>
                      </a:r>
                      <a:endParaRPr sz="1200"/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-----------------------------</a:t>
                      </a:r>
                      <a:endParaRPr sz="1200"/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--------------------------</a:t>
                      </a:r>
                      <a:endParaRPr/>
                    </a:p>
                  </a:txBody>
                  <a:tcPr marL="60725" marR="73075" marT="3925" marB="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05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15-17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ΑΣΚΗΣΗ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ΙΣΤΟΡΙΚΟ-ΑΝΤ ΕΞΕΤΑΣΗ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ΚΛΙΝΙΚΕΣ ΠΘ ΤΟΜΕΑ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(ΣΕ ΟΜΑΔΕΣ ΔΙΑΡΚΕΙΑΣ 2 ΕΒΔΟΜΑΔΩΝ)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ΙΣΤΟΡΙΚΟ-ΑΝΤ ΕΞΕΤΑΣΗ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ΚΛΙΝΙΚΕΣ ΠΘ ΤΟΜΕΑ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(ΣΕ ΟΜΑΔΕΣ ΔΙΑΡΚΕΙΑΣ 2 ΕΒΔΟΜΑΔΩΝ)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52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17-19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ΙΑΤΡΙΚΗ ΨΥΧΟΛΟΓΙΑ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(αμφιθέατρο)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3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ΩΡΕΣ 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ΕΡΓ/ΡΙΑ ΣΕ ΟΜΑΔΕΣ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ΠΑΘΟΛ ΑΝΑΤΟΜΙΚΗ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ΥΓΙΕΙΝΗ-ΕΠΙΔ/ΓΙΑ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ΦΑΡΜΑΚΟΛΟΓΙΑ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11125" marR="0" lvl="0" indent="0" algn="l" rtl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ΜΙΚΡΟΒΙΟΛΟΓΙΑ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725" marR="73075" marT="39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Google Shape;98;p2">
            <a:extLst>
              <a:ext uri="{FF2B5EF4-FFF2-40B4-BE49-F238E27FC236}">
                <a16:creationId xmlns:a16="http://schemas.microsoft.com/office/drawing/2014/main" id="{2C33DEB4-6BF7-CDEE-81EB-53392BBE43BC}"/>
              </a:ext>
            </a:extLst>
          </p:cNvPr>
          <p:cNvSpPr txBox="1"/>
          <p:nvPr/>
        </p:nvSpPr>
        <p:spPr>
          <a:xfrm>
            <a:off x="291625" y="267619"/>
            <a:ext cx="2389791" cy="125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3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ΣΤ΄ Εξάμηνο </a:t>
            </a:r>
            <a:endParaRPr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"/>
          <p:cNvSpPr/>
          <p:nvPr/>
        </p:nvSpPr>
        <p:spPr>
          <a:xfrm>
            <a:off x="355895" y="4957455"/>
            <a:ext cx="11543229" cy="4114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el-GR" sz="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4"/>
          <p:cNvSpPr txBox="1"/>
          <p:nvPr/>
        </p:nvSpPr>
        <p:spPr>
          <a:xfrm>
            <a:off x="233095" y="446812"/>
            <a:ext cx="2497748" cy="1643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4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endParaRPr lang="en-US"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Ζ &amp; Η΄</a:t>
            </a:r>
            <a:endParaRPr lang="en-US"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Εξάμηνα</a:t>
            </a:r>
            <a:endParaRPr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0" name="Google Shape;200;p14"/>
          <p:cNvGraphicFramePr/>
          <p:nvPr>
            <p:extLst>
              <p:ext uri="{D42A27DB-BD31-4B8C-83A1-F6EECF244321}">
                <p14:modId xmlns:p14="http://schemas.microsoft.com/office/powerpoint/2010/main" val="2442132271"/>
              </p:ext>
            </p:extLst>
          </p:nvPr>
        </p:nvGraphicFramePr>
        <p:xfrm>
          <a:off x="2617112" y="538702"/>
          <a:ext cx="9341793" cy="4916021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118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9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ΩΡΕΣ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ΔΕΥΤΕΡΑ 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ΤΡΙΤΗ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ΤΕΤΑΡΤΗ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ΠΕΜΠΤΗ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85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-13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ή </a:t>
                      </a: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9-14</a:t>
                      </a:r>
                      <a:endParaRPr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ή 8.30-13.30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(οι ακριβείς ώρες καθορίζονται από την κλινική)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 9-14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endParaRPr lang="el-GR" sz="1200" b="0" i="0" u="none" strike="noStrike" cap="none" dirty="0">
                        <a:solidFill>
                          <a:srgbClr val="000000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8-12 ή 9-12 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 ΟΜΑΔΑ ΟΦΘΑΛΜΟΛΟΓΙΑΣ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12-14 ΚΛΙΝΙΚΗ ΑΣΚΗΣΗ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ΝΟΣΟΛΟΓΙΑΣ</a:t>
                      </a:r>
                      <a:endParaRPr dirty="0"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 9-14</a:t>
                      </a:r>
                      <a:endParaRPr dirty="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lang="el-GR"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8-12 ή 9-12 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 ΟΜΑΔΑ ΟΦΘΑΛΜΟΛΟΓΙΑΣ</a:t>
                      </a:r>
                      <a:endParaRPr sz="1200" dirty="0"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12-14 ΚΛΙΝΙΚΗ ΑΣΚΗΣΗ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ΝΟΣΟΛΟΓΙΑΣ</a:t>
                      </a:r>
                      <a:endParaRPr dirty="0"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 9-14</a:t>
                      </a:r>
                      <a:endParaRPr dirty="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lang="el-GR"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8-12 ή 9-12 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 ΟΜΑΔΑ ΟΦΘΑΛΜΟΛΟΓΙΑΣ</a:t>
                      </a:r>
                      <a:endParaRPr sz="1200" dirty="0"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12-14 ΚΛΙΝΙΚΗ ΑΣΚΗΣΗ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ΝΟΣΟΛΟΓΙΑΣ</a:t>
                      </a:r>
                      <a:endParaRPr dirty="0"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 9-14</a:t>
                      </a:r>
                      <a:endParaRPr dirty="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lang="el-GR"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8-12 ή 9-12 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 ΟΜΑΔΑ ΟΦΘΑΛΜΟΛΟΓΙΑΣ</a:t>
                      </a:r>
                      <a:endParaRPr sz="1200" dirty="0"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12-14 ΚΛΙΝΙΚΗ ΑΣΚΗΣΗ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ΝΟΣΟΛΟΓΙΑΣ</a:t>
                      </a:r>
                      <a:endParaRPr dirty="0"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 9-14</a:t>
                      </a:r>
                      <a:endParaRPr dirty="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lang="el-GR"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8-12 ή 9-12 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 ΟΜΑΔΑ ΟΦΘΑΛΜΟΛΟΓΙΑΣ</a:t>
                      </a:r>
                      <a:endParaRPr sz="1200" dirty="0">
                        <a:highlight>
                          <a:srgbClr val="808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12-14 ΚΛΙΝΙΚΗ ΑΣΚΗΣΗ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ΝΟΣΟΛΟΓΙΑΣ</a:t>
                      </a:r>
                      <a:endParaRPr dirty="0"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</a:t>
                      </a:r>
                      <a:endParaRPr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</a:t>
                      </a:r>
                      <a:endParaRPr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-------------------------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9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15-17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Χ/Κ ΠΑΘΟΛΟΓΙΑ Ι-ΙΙ</a:t>
                      </a:r>
                      <a:endParaRPr dirty="0"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ΑΜΦΙΘΕΑΤΡΟ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Χ/Κ ΠΑΘ/ΓΙ</a:t>
                      </a: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 Ι-ΙΙ</a:t>
                      </a:r>
                      <a:endParaRPr dirty="0"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ΑΜΦΙΘΕΑΤΡΟ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AFE2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 </a:t>
                      </a: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Ι-ΙΙ ΑΜΦΙΘΕΑΤΡΟ</a:t>
                      </a:r>
                      <a:endParaRPr dirty="0"/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ΝΟΣΟΛΟΓΙΑ Ι-ΙΙ</a:t>
                      </a:r>
                      <a:endParaRPr dirty="0"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ΑΜΦΙΘΕΑΤΡΟ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l-GR"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3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17-19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ΑΚΤΙΝΟΛΟΓΙΑ Ι-ΙΙ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ΑΜΦΙΘΕΑΤΡΟ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ΑΚΤΙΝΟΛΟΓΙΑ Ι-ΙΙ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ΑΜΦΙΘΕΑΤΡΟ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l-GR"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Google Shape;191;p13">
            <a:extLst>
              <a:ext uri="{FF2B5EF4-FFF2-40B4-BE49-F238E27FC236}">
                <a16:creationId xmlns:a16="http://schemas.microsoft.com/office/drawing/2014/main" id="{F8F5080D-375E-8BAF-0D6F-D6A6AEBE0F96}"/>
              </a:ext>
            </a:extLst>
          </p:cNvPr>
          <p:cNvSpPr txBox="1"/>
          <p:nvPr/>
        </p:nvSpPr>
        <p:spPr>
          <a:xfrm>
            <a:off x="292877" y="4182893"/>
            <a:ext cx="314230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Rotation</a:t>
            </a:r>
            <a:r>
              <a:rPr lang="el-G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6 Ομάδων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800" b="1" dirty="0">
                <a:latin typeface="Calibri"/>
                <a:ea typeface="Calibri"/>
                <a:cs typeface="Calibri"/>
                <a:sym typeface="Calibri"/>
              </a:rPr>
              <a:t>(5 εβδομάδες/ομάδα)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Ακτινολογία 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Πνευμονολογία  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Καρδιολογία 	  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Προηγμένες Χ/Κ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ΩΡΛ	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Οφθαλμολογία</a:t>
            </a:r>
            <a:endParaRPr sz="18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6"/>
          <p:cNvSpPr/>
          <p:nvPr/>
        </p:nvSpPr>
        <p:spPr>
          <a:xfrm>
            <a:off x="355895" y="4957455"/>
            <a:ext cx="11543229" cy="4114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el-GR" sz="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2" name="Google Shape;222;p16"/>
          <p:cNvGraphicFramePr/>
          <p:nvPr/>
        </p:nvGraphicFramePr>
        <p:xfrm>
          <a:off x="3751516" y="615079"/>
          <a:ext cx="7902575" cy="5568827"/>
        </p:xfrm>
        <a:graphic>
          <a:graphicData uri="http://schemas.openxmlformats.org/drawingml/2006/table">
            <a:tbl>
              <a:tblPr>
                <a:noFill/>
                <a:tableStyleId>{6FCF2C7D-D5BE-41E8-BD63-187F3CE0DC7D}</a:tableStyleId>
              </a:tblPr>
              <a:tblGrid>
                <a:gridCol w="109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ΩΡΕΣ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ΔΕΥΤΕΡΑ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ΤΡΙΤΗ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ΤΕΤΑΡΤΗ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ΠΕΜΠΤΗ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ΠΑΡΑΣΚΕΥΗ 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ή 9-14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ή 8.30-13.30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(οι ακριβείς ώρες καθορίζονται από την κλινική)</a:t>
                      </a:r>
                      <a:endParaRPr sz="1200" b="1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ΜΑΘΗΜΑΤΑ &amp;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ΚΛΙΝΙΚΗ ΑΣΚΗΣΗ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ΣΕ ΟΜΑΔΕΣ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-----------------------</a:t>
                      </a:r>
                      <a:endParaRPr/>
                    </a:p>
                  </a:txBody>
                  <a:tcPr marL="4425" marR="68200" marT="366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15-17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ΑΝΑΙΣΘΗΣΙΟΛΟΓΙΑ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(Χ)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ΕΝΤΑΤΙΚΗ ΘΕΡΑΠΕΙΑ (Ε)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ΑΜΦΙΘΕΑΤΡΟ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AF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ΑΝΑΙΣΘΗΣΙΟΛΟΓΙΑ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(Χ)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ΕΝΤΑΤΙΚΗ ΘΕΡΑΠΕΙΑ (Ε)</a:t>
                      </a:r>
                      <a:endParaRPr/>
                    </a:p>
                    <a:p>
                      <a:pPr marL="635" marR="0" lvl="0" indent="0" algn="ctr" rtl="0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ΚΛΙΝΙΚΗ ΑΣΚΗΣΗ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AF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ΕΠΙΛΟΓΗΣ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DED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</a:t>
                      </a:r>
                      <a:r>
                        <a:rPr lang="el-GR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Χρόνος για Εφημερία ή Μελέτη </a:t>
                      </a:r>
                      <a:endParaRPr dirty="0"/>
                    </a:p>
                  </a:txBody>
                  <a:tcPr marL="63925" marR="76950" marT="4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Google Shape;199;p14">
            <a:extLst>
              <a:ext uri="{FF2B5EF4-FFF2-40B4-BE49-F238E27FC236}">
                <a16:creationId xmlns:a16="http://schemas.microsoft.com/office/drawing/2014/main" id="{B3CCE823-8FDA-5962-FDA6-49DF0EC00E7E}"/>
              </a:ext>
            </a:extLst>
          </p:cNvPr>
          <p:cNvSpPr txBox="1"/>
          <p:nvPr/>
        </p:nvSpPr>
        <p:spPr>
          <a:xfrm>
            <a:off x="565409" y="615079"/>
            <a:ext cx="2497748" cy="1643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5</a:t>
            </a:r>
            <a:r>
              <a:rPr lang="el-GR" sz="2800" b="1" i="0" u="none" strike="noStrike" cap="none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ο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έτος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endParaRPr lang="en-US"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&amp; </a:t>
            </a:r>
            <a:r>
              <a:rPr lang="el-G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</a:t>
            </a: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΄ </a:t>
            </a:r>
            <a:endParaRPr lang="en-US" sz="2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lang="el-GR" sz="28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Εξάμηνα</a:t>
            </a:r>
            <a:endParaRPr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210;p15">
            <a:extLst>
              <a:ext uri="{FF2B5EF4-FFF2-40B4-BE49-F238E27FC236}">
                <a16:creationId xmlns:a16="http://schemas.microsoft.com/office/drawing/2014/main" id="{2A87F2D0-FA92-F71C-7AC7-A5D0DA00719C}"/>
              </a:ext>
            </a:extLst>
          </p:cNvPr>
          <p:cNvSpPr txBox="1"/>
          <p:nvPr/>
        </p:nvSpPr>
        <p:spPr>
          <a:xfrm>
            <a:off x="565409" y="3526314"/>
            <a:ext cx="6372214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Rotation</a:t>
            </a:r>
            <a:r>
              <a:rPr lang="el-G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7 Ομάδων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800" b="1" dirty="0">
                <a:latin typeface="Calibri"/>
                <a:ea typeface="Calibri"/>
                <a:cs typeface="Calibri"/>
                <a:sym typeface="Calibri"/>
              </a:rPr>
              <a:t>(4 εβδομάδες/Ομάδα)</a:t>
            </a:r>
            <a:endParaRPr lang="el-GR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l-GR"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Φυσιολογικό Παιδί   	</a:t>
            </a:r>
            <a:endParaRPr lang="el-GR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Εισαγωγή Μ/Γ             	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Νευρολογία 		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Ψυχιατρική 		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Ουρολογία 		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Ορθοπεδική		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"/>
              <a:buAutoNum type="arabicPeriod"/>
            </a:pPr>
            <a:r>
              <a:rPr lang="el-G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Δερματολογία		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1617</Words>
  <Application>Microsoft Office PowerPoint</Application>
  <PresentationFormat>Ευρεία οθόνη</PresentationFormat>
  <Paragraphs>706</Paragraphs>
  <Slides>10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Noto Sans Symbols</vt:lpstr>
      <vt:lpstr>Arial</vt:lpstr>
      <vt:lpstr>Calibri</vt:lpstr>
      <vt:lpstr>Play</vt:lpstr>
      <vt:lpstr>1_Θέμα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ΑΙΚΑΤΕΡΙΝΗ ΝΑΚΑ</dc:creator>
  <cp:lastModifiedBy>ΑΙΚΑΤΕΡΙΝΗ ΝΑΚΑ</cp:lastModifiedBy>
  <cp:revision>15</cp:revision>
  <dcterms:created xsi:type="dcterms:W3CDTF">2024-07-26T10:08:30Z</dcterms:created>
  <dcterms:modified xsi:type="dcterms:W3CDTF">2024-09-22T21:45:31Z</dcterms:modified>
</cp:coreProperties>
</file>